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3" r:id="rId2"/>
    <p:sldMasterId id="2147483709" r:id="rId3"/>
    <p:sldMasterId id="2147483729" r:id="rId4"/>
    <p:sldMasterId id="2147483781" r:id="rId5"/>
    <p:sldMasterId id="2147483801" r:id="rId6"/>
    <p:sldMasterId id="2147483745" r:id="rId7"/>
    <p:sldMasterId id="2147483765" r:id="rId8"/>
  </p:sldMasterIdLst>
  <p:notesMasterIdLst>
    <p:notesMasterId r:id="rId38"/>
  </p:notesMasterIdLst>
  <p:handoutMasterIdLst>
    <p:handoutMasterId r:id="rId39"/>
  </p:handoutMasterIdLst>
  <p:sldIdLst>
    <p:sldId id="290" r:id="rId9"/>
    <p:sldId id="351" r:id="rId10"/>
    <p:sldId id="287" r:id="rId11"/>
    <p:sldId id="274" r:id="rId12"/>
    <p:sldId id="279" r:id="rId13"/>
    <p:sldId id="342" r:id="rId14"/>
    <p:sldId id="344" r:id="rId15"/>
    <p:sldId id="353" r:id="rId16"/>
    <p:sldId id="352" r:id="rId17"/>
    <p:sldId id="349" r:id="rId18"/>
    <p:sldId id="340" r:id="rId19"/>
    <p:sldId id="341" r:id="rId20"/>
    <p:sldId id="316" r:id="rId21"/>
    <p:sldId id="317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1" r:id="rId32"/>
    <p:sldId id="332" r:id="rId33"/>
    <p:sldId id="338" r:id="rId34"/>
    <p:sldId id="347" r:id="rId35"/>
    <p:sldId id="348" r:id="rId36"/>
    <p:sldId id="339" r:id="rId3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599" userDrawn="1">
          <p15:clr>
            <a:srgbClr val="A4A3A4"/>
          </p15:clr>
        </p15:guide>
        <p15:guide id="3" pos="2160" userDrawn="1">
          <p15:clr>
            <a:srgbClr val="A4A3A4"/>
          </p15:clr>
        </p15:guide>
        <p15:guide id="4" pos="4202" userDrawn="1">
          <p15:clr>
            <a:srgbClr val="A4A3A4"/>
          </p15:clr>
        </p15:guide>
        <p15:guide id="5" pos="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 autoAdjust="0"/>
    <p:restoredTop sz="94614" autoAdjust="0"/>
  </p:normalViewPr>
  <p:slideViewPr>
    <p:cSldViewPr showGuides="1">
      <p:cViewPr varScale="1">
        <p:scale>
          <a:sx n="211" d="100"/>
          <a:sy n="211" d="100"/>
        </p:scale>
        <p:origin x="1664" y="184"/>
      </p:cViewPr>
      <p:guideLst>
        <p:guide orient="horz" pos="1620"/>
        <p:guide orient="horz" pos="599"/>
        <p:guide pos="2160"/>
        <p:guide pos="4202"/>
        <p:guide pos="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5/9/2022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5/9/2022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4202" userDrawn="1">
          <p15:clr>
            <a:srgbClr val="FBAE40"/>
          </p15:clr>
        </p15:guide>
        <p15:guide id="4" pos="1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1584176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64794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4752528" cy="359916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08268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F13475-99FA-4FB1-BE43-8B7E2FCD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67824-90B2-423C-A104-7B42A3839AE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108601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BA75B46-820B-4AB5-B60C-D7A5A036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9FA4-CE84-4CA9-8D11-CD055B81E7A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51960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D9626-D491-47A9-A802-D99845B77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549B-E060-4412-81C3-BB94DD3BB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6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030" y="609532"/>
            <a:ext cx="3927940" cy="392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97D1B-C821-4CE4-BF7C-7EF317935C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87287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88723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6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1006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955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4197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0130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409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94723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04391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6943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44578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71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77552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12A33-5143-4D27-8726-620EB46493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925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D987C-6AE9-4FF7-9BEA-04C245BE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07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D5784-F66B-40F0-83D2-1BF211E39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B9C2A-AAD3-4F60-9F59-9074593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9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582252"/>
            <a:ext cx="223911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EB672-539C-4117-8316-BC1EA7956F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96695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23844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5888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5021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3015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165229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10155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32942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1141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44908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232248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0FDF6-AC72-4550-8972-364BE9261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20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02413-B9E6-41CE-94F9-890C0EEE13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2929863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4557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D74DD-8811-4FDC-BE93-E2B81BF72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8C38-2950-4469-BBB3-BE5BB32AC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30B07-7303-442F-BF56-90FFDED1A7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2160" userDrawn="1">
          <p15:clr>
            <a:srgbClr val="FBAE40"/>
          </p15:clr>
        </p15:guide>
        <p15:guide id="4" pos="42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940E5-CFDC-4AE5-B7DE-C1189A627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78DA6-06CD-4ECF-84DB-DE698FD2B1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78C67-9B14-4038-8B01-10A5A3171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776" y="267534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932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030" y="609532"/>
            <a:ext cx="3927940" cy="392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F804D-6C3B-4952-94EE-C6B82388BC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4202" userDrawn="1">
          <p15:clr>
            <a:srgbClr val="FBAE40"/>
          </p15:clr>
        </p15:guide>
        <p15:guide id="4" pos="11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3648A-0017-4D0A-95A9-13FB7D233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189D6-0E11-4F79-97E3-184BDA7B6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098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9B453-6AC1-4462-9535-43DFD658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40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E13CC-C618-422A-A60C-0286973DC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79A8-C1BC-46E9-96AF-283E1343F4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57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4130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39182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4985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89612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705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83225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9935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1386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80176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24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387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0360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0907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6D10F-CBC5-4632-9229-28056CCA2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42601633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F80C-16B6-4359-9605-701299EA5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23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BBDB-E7AB-41D2-9CC0-1185A9ECF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2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28DFE-E127-414B-8DE1-EE14AABAAB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7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8FCCD-A81D-4BFA-8047-C6564808F3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6" y="26753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54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18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4646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10705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5410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875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2061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9000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22360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9274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647CA-8CB7-49A4-8B4C-E8A4387BF2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61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3493-0A5C-4DFA-930F-2FCCD6821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90299C-E7F3-4B92-AD4F-D3E474AA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538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D8ADBA-A2B2-4FCD-8178-3379F8B8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5D237-105E-4077-B422-0A8532A0BE32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708501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459765-89B4-4351-BBEC-CFEF136D8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41" y="267494"/>
            <a:ext cx="2156195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9A4952-31BF-4DD3-93C4-817A1432DDD7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427624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90515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83757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1170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12837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85872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67375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919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953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321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19367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885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8196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84864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02902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41E1FC9-3980-4E46-9312-DA7C029CD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E0A94-9062-4245-BCBD-B56F9FA274C9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225723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A831076-3BA3-46D6-A8FE-E55C804AB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25DB0-24CE-4FE9-814B-802A6C1163BC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8635026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9915CB4-2D4D-4A5D-8BE1-3F957C88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374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532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94176-8A14-4941-A69F-70CA5B95E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ED4E66-F915-4EC3-A42A-8292F590C600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809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487656"/>
            <a:ext cx="223911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750" dirty="0">
                <a:solidFill>
                  <a:schemeClr val="bg1"/>
                </a:solidFill>
              </a:rPr>
            </a:br>
            <a:r>
              <a:rPr lang="en-AU" sz="75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050165-7F48-4282-B851-839685579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7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2223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29818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17642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672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5939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1120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8066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1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22" name="Picture 21"/>
          <p:cNvPicPr preferRelativeResize="0"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88640" y="195486"/>
            <a:ext cx="467737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269238" y="4561860"/>
            <a:ext cx="43175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817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F7BDC-06FA-464B-832D-07C6005225F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95486"/>
            <a:ext cx="98978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70D06-DC3C-4DA8-BBFD-5AF197B5EA3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50" y="4561860"/>
            <a:ext cx="91364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1D5348A-FD50-4E9C-9150-8CFCFCD9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8640" y="195486"/>
            <a:ext cx="1868703" cy="46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904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372B389-C58B-4A4E-9BD2-3AA5DDB7D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6040" y="4561860"/>
            <a:ext cx="1724957" cy="43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346124" cy="1156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2650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9D69D-38BD-4D68-9030-C24A87FA9C1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26BB0-421F-45FC-898B-98965B01538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08" y="4762211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s://github.com/project-asgard/asgard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An Introduction to the GPU kernels of YandaSoft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 brief introduction &amp; preliminary performance results</a:t>
            </a:r>
          </a:p>
        </p:txBody>
      </p:sp>
      <p:sp>
        <p:nvSpPr>
          <p:cNvPr id="16" name="Footer Placeholder 2"/>
          <p:cNvSpPr txBox="1">
            <a:spLocks/>
          </p:cNvSpPr>
          <p:nvPr/>
        </p:nvSpPr>
        <p:spPr bwMode="auto">
          <a:xfrm>
            <a:off x="188641" y="4453902"/>
            <a:ext cx="2700300" cy="16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050" dirty="0">
                <a:latin typeface="Calibri" pitchFamily="34" charset="0"/>
              </a:rPr>
              <a:t>Team ASKAP  |  1 September 2022</a:t>
            </a:r>
            <a:endParaRPr lang="en-US" sz="1050" dirty="0">
              <a:latin typeface="Calibri" pitchFamily="34" charset="0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BC053E-FA36-EBDB-85A9-3F9BA6D15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9A2BD-807C-8317-122C-8CFDF51DF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752" y="29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Methodology</a:t>
            </a:r>
          </a:p>
          <a:p>
            <a:r>
              <a:rPr lang="en-US" dirty="0"/>
              <a:t>Start with the dirty image</a:t>
            </a:r>
          </a:p>
          <a:p>
            <a:r>
              <a:rPr lang="en-US" dirty="0"/>
              <a:t>Find the brightest pixel</a:t>
            </a:r>
          </a:p>
          <a:p>
            <a:r>
              <a:rPr lang="en-US" dirty="0"/>
              <a:t>Subtract a fraction (loop gain: around 0.1) of the of the dirty beam from the dirty image at the location of that brightest pixel.</a:t>
            </a:r>
          </a:p>
          <a:p>
            <a:r>
              <a:rPr lang="en-US" dirty="0"/>
              <a:t>The subtracted image is called the residual image.</a:t>
            </a:r>
          </a:p>
          <a:p>
            <a:r>
              <a:rPr lang="en-US" dirty="0"/>
              <a:t>Find the new brightest pixel.</a:t>
            </a:r>
          </a:p>
          <a:p>
            <a:r>
              <a:rPr lang="en-US" dirty="0"/>
              <a:t>Continue the loop until a threshold is reached.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Hogbom’s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38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4AF86B-C54E-4744-AB30-CF2A6BCD4A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ct val="0"/>
              </a:spcAft>
            </a:pPr>
            <a:r>
              <a:rPr lang="en-US" sz="2800" dirty="0"/>
              <a:t>Section 2</a:t>
            </a:r>
          </a:p>
          <a:p>
            <a:pPr lvl="1"/>
            <a:r>
              <a:rPr lang="en-US" sz="2800" dirty="0"/>
              <a:t>Introduction to Roofline 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Methodology</a:t>
            </a:r>
          </a:p>
          <a:p>
            <a:pPr lvl="2"/>
            <a:r>
              <a:rPr lang="en-US" dirty="0"/>
              <a:t>An Example Case: ASGarD</a:t>
            </a:r>
          </a:p>
          <a:p>
            <a:pPr lvl="2"/>
            <a:r>
              <a:rPr lang="en-US" dirty="0"/>
              <a:t>Application to ASKAP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33D1-1F34-7320-6E61-A9C1CDA5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9000" y="1296000"/>
            <a:ext cx="34137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throughput-oriented performance model</a:t>
                </a:r>
              </a:p>
              <a:p>
                <a:r>
                  <a:rPr lang="en-US" dirty="0"/>
                  <a:t>Tracks rates, not times</a:t>
                </a:r>
              </a:p>
              <a:p>
                <a:r>
                  <a:rPr lang="en-US" dirty="0"/>
                  <a:t>Used to bound floating-point performance as a function of</a:t>
                </a:r>
              </a:p>
              <a:p>
                <a:pPr lvl="1"/>
                <a:r>
                  <a:rPr lang="en-US" dirty="0"/>
                  <a:t>Machine peak performance</a:t>
                </a:r>
              </a:p>
              <a:p>
                <a:pPr lvl="1"/>
                <a:r>
                  <a:rPr lang="en-US" dirty="0"/>
                  <a:t>Machine peak bandwidth</a:t>
                </a:r>
              </a:p>
              <a:p>
                <a:pPr lvl="1"/>
                <a:r>
                  <a:rPr lang="en-US" dirty="0"/>
                  <a:t>AI</a:t>
                </a:r>
              </a:p>
              <a:p>
                <a:r>
                  <a:rPr lang="en-US" dirty="0"/>
                  <a:t>AI: Arithmetic Intensity: Ratio of total FLOPs performed to total bytes moved.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3" t="-2473" b="-5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04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throughput-oriented performance model</a:t>
                </a:r>
              </a:p>
              <a:p>
                <a:r>
                  <a:rPr lang="en-US" dirty="0"/>
                  <a:t>Tracks rates, not times</a:t>
                </a:r>
              </a:p>
              <a:p>
                <a:r>
                  <a:rPr lang="en-US" dirty="0"/>
                  <a:t>Used to bound floating-point performance as a function of</a:t>
                </a:r>
              </a:p>
              <a:p>
                <a:pPr lvl="1"/>
                <a:r>
                  <a:rPr lang="en-US" dirty="0"/>
                  <a:t>Machine peak performance</a:t>
                </a:r>
              </a:p>
              <a:p>
                <a:pPr lvl="1"/>
                <a:r>
                  <a:rPr lang="en-US" dirty="0"/>
                  <a:t>Machine peak bandwidth</a:t>
                </a:r>
              </a:p>
              <a:p>
                <a:pPr lvl="1"/>
                <a:r>
                  <a:rPr lang="en-US" dirty="0"/>
                  <a:t>AI</a:t>
                </a:r>
              </a:p>
              <a:p>
                <a:r>
                  <a:rPr lang="en-US" dirty="0"/>
                  <a:t>AI: Arithmetic Intensity: Ratio of total FLOPs performed to total bytes moved.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3" t="-2473" b="-5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702EE-D9F0-8BE1-DFF2-EA8DCF4AE032}"/>
              </a:ext>
            </a:extLst>
          </p:cNvPr>
          <p:cNvSpPr txBox="1"/>
          <p:nvPr/>
        </p:nvSpPr>
        <p:spPr>
          <a:xfrm>
            <a:off x="620688" y="4497169"/>
            <a:ext cx="583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Machine Balance: </a:t>
            </a:r>
            <a:r>
              <a:rPr lang="en-US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6003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543160"/>
            <a:ext cx="4446787" cy="3335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/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blipFill>
                <a:blip r:embed="rId3"/>
                <a:stretch>
                  <a:fillRect l="-775" t="-78049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C5F9CD-616F-BD78-0DFC-5C53066CAFE5}"/>
              </a:ext>
            </a:extLst>
          </p:cNvPr>
          <p:cNvSpPr txBox="1"/>
          <p:nvPr/>
        </p:nvSpPr>
        <p:spPr>
          <a:xfrm>
            <a:off x="4077072" y="67937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Machine Balance: </a:t>
            </a:r>
            <a:r>
              <a:rPr lang="en-US" sz="1600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4053809" y="1580288"/>
            <a:ext cx="2806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x-axis: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y-axis: Performance (FLOP/sec)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log-log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Plot the peak performance</a:t>
            </a:r>
          </a:p>
        </p:txBody>
      </p:sp>
    </p:spTree>
    <p:extLst>
      <p:ext uri="{BB962C8B-B14F-4D97-AF65-F5344CB8AC3E}">
        <p14:creationId xmlns:p14="http://schemas.microsoft.com/office/powerpoint/2010/main" val="118896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160"/>
            <a:ext cx="4446786" cy="3335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/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blipFill>
                <a:blip r:embed="rId3"/>
                <a:stretch>
                  <a:fillRect l="-775" t="-78049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C5F9CD-616F-BD78-0DFC-5C53066CAFE5}"/>
              </a:ext>
            </a:extLst>
          </p:cNvPr>
          <p:cNvSpPr txBox="1"/>
          <p:nvPr/>
        </p:nvSpPr>
        <p:spPr>
          <a:xfrm>
            <a:off x="4077072" y="67937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Machine Balance: </a:t>
            </a:r>
            <a:r>
              <a:rPr lang="en-US" sz="1600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4053809" y="1580288"/>
            <a:ext cx="2806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x-axis: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y-axis: Performance (FLOP/sec)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log-log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Plot the peak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Plot AI *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235617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160"/>
            <a:ext cx="4446786" cy="3335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/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blipFill>
                <a:blip r:embed="rId3"/>
                <a:stretch>
                  <a:fillRect l="-775" t="-78049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C5F9CD-616F-BD78-0DFC-5C53066CAFE5}"/>
              </a:ext>
            </a:extLst>
          </p:cNvPr>
          <p:cNvSpPr txBox="1"/>
          <p:nvPr/>
        </p:nvSpPr>
        <p:spPr>
          <a:xfrm>
            <a:off x="4077072" y="67937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Machine Balance: </a:t>
            </a:r>
            <a:r>
              <a:rPr lang="en-US" sz="1600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DF378-C1A8-2CE8-644B-6492D1121778}"/>
                  </a:ext>
                </a:extLst>
              </p:cNvPr>
              <p:cNvSpPr txBox="1"/>
              <p:nvPr/>
            </p:nvSpPr>
            <p:spPr>
              <a:xfrm>
                <a:off x="4053809" y="1580288"/>
                <a:ext cx="2806770" cy="236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x-axis: AI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y-axis: Performance (FLOP/sec)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log-log 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the peak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AI * peak bandwidth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DF378-C1A8-2CE8-644B-6492D112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09" y="1580288"/>
                <a:ext cx="2806770" cy="2365135"/>
              </a:xfrm>
              <a:prstGeom prst="rect">
                <a:avLst/>
              </a:prstGeom>
              <a:blipFill>
                <a:blip r:embed="rId4"/>
                <a:stretch>
                  <a:fillRect l="-905" t="-1070" b="-6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47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160"/>
            <a:ext cx="4446785" cy="3335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/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blipFill>
                <a:blip r:embed="rId3"/>
                <a:stretch>
                  <a:fillRect l="-775" t="-78049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C5F9CD-616F-BD78-0DFC-5C53066CAFE5}"/>
              </a:ext>
            </a:extLst>
          </p:cNvPr>
          <p:cNvSpPr txBox="1"/>
          <p:nvPr/>
        </p:nvSpPr>
        <p:spPr>
          <a:xfrm>
            <a:off x="4077072" y="67937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Machine Balance: </a:t>
            </a:r>
            <a:r>
              <a:rPr lang="en-US" sz="1600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DF378-C1A8-2CE8-644B-6492D1121778}"/>
                  </a:ext>
                </a:extLst>
              </p:cNvPr>
              <p:cNvSpPr txBox="1"/>
              <p:nvPr/>
            </p:nvSpPr>
            <p:spPr>
              <a:xfrm>
                <a:off x="4053809" y="1580288"/>
                <a:ext cx="2806770" cy="236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x-axis: AI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y-axis: Performance (FLOP/sec)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log-log 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the peak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AI * peak bandwidth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Plot the machine balance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DF378-C1A8-2CE8-644B-6492D112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09" y="1580288"/>
                <a:ext cx="2806770" cy="2365135"/>
              </a:xfrm>
              <a:prstGeom prst="rect">
                <a:avLst/>
              </a:prstGeom>
              <a:blipFill>
                <a:blip r:embed="rId4"/>
                <a:stretch>
                  <a:fillRect l="-905" t="-1070" b="-6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46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160"/>
            <a:ext cx="4446785" cy="3335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/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𝐵𝑦𝑡𝑒𝑠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𝐺𝐹𝐿𝑂𝑃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𝐺𝐹𝐿𝑂𝑃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𝑃𝑒𝑎𝑘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14A052-8E57-9EC3-6BFB-C0079C805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" y="771550"/>
                <a:ext cx="3275493" cy="1027910"/>
              </a:xfrm>
              <a:prstGeom prst="rect">
                <a:avLst/>
              </a:prstGeom>
              <a:blipFill>
                <a:blip r:embed="rId3"/>
                <a:stretch>
                  <a:fillRect l="-775" t="-78049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C5F9CD-616F-BD78-0DFC-5C53066CAFE5}"/>
              </a:ext>
            </a:extLst>
          </p:cNvPr>
          <p:cNvSpPr txBox="1"/>
          <p:nvPr/>
        </p:nvSpPr>
        <p:spPr>
          <a:xfrm>
            <a:off x="4077072" y="679372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Machine Balance: </a:t>
            </a:r>
            <a:r>
              <a:rPr lang="en-US" sz="1600" dirty="0">
                <a:solidFill>
                  <a:srgbClr val="FF0000"/>
                </a:solidFill>
              </a:rPr>
              <a:t>Ratio of the peak performance to peak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4051230" y="2041153"/>
            <a:ext cx="2806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RESULT: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Kernels with AI less than MB are ultimately bandwidth-bound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Kernels with AI greater than MB are ultimately compute-bound</a:t>
            </a:r>
          </a:p>
        </p:txBody>
      </p:sp>
    </p:spTree>
    <p:extLst>
      <p:ext uri="{BB962C8B-B14F-4D97-AF65-F5344CB8AC3E}">
        <p14:creationId xmlns:p14="http://schemas.microsoft.com/office/powerpoint/2010/main" val="288622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Methodology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320E-4007-534F-DAA4-23C7AB41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864" y="573485"/>
            <a:ext cx="4206544" cy="3154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58253" y="3728393"/>
            <a:ext cx="6186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Imagine you run on a future GPU with twice the peak FLOPs: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B’s performance could double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Imagine you run on a future GPU with twice the memory bandwidth: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A’s performance could double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49708-E519-90F4-2268-A61C90F8DF64}"/>
              </a:ext>
            </a:extLst>
          </p:cNvPr>
          <p:cNvSpPr txBox="1"/>
          <p:nvPr/>
        </p:nvSpPr>
        <p:spPr>
          <a:xfrm>
            <a:off x="218048" y="779632"/>
            <a:ext cx="136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90810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sz="2400" dirty="0"/>
              <a:t>Stephen Ord | PI | CSIRO </a:t>
            </a:r>
          </a:p>
          <a:p>
            <a:pPr lvl="1"/>
            <a:r>
              <a:rPr lang="en-AU" sz="2400" dirty="0"/>
              <a:t>Daniel Mitchell | Developer | CSIRO </a:t>
            </a:r>
          </a:p>
          <a:p>
            <a:pPr lvl="1"/>
            <a:r>
              <a:rPr lang="en-AU" sz="2400" dirty="0"/>
              <a:t>Ozgur Cekmer | Developer | CSIRO </a:t>
            </a:r>
          </a:p>
          <a:p>
            <a:pPr lvl="1"/>
            <a:r>
              <a:rPr lang="en-AU" sz="2400" dirty="0"/>
              <a:t>Pero </a:t>
            </a:r>
            <a:r>
              <a:rPr lang="en-AU" sz="2400" dirty="0" err="1"/>
              <a:t>Manojlovic</a:t>
            </a:r>
            <a:r>
              <a:rPr lang="en-AU" sz="2400" dirty="0"/>
              <a:t> | Developer | CSIRO </a:t>
            </a:r>
          </a:p>
          <a:p>
            <a:pPr lvl="1"/>
            <a:r>
              <a:rPr lang="en-AU" sz="2400" dirty="0"/>
              <a:t>Pascal Elahi | Technical POC | Pawsey Centre</a:t>
            </a:r>
          </a:p>
          <a:p>
            <a:pPr lvl="1"/>
            <a:r>
              <a:rPr lang="en-AU" sz="2400" dirty="0"/>
              <a:t>Joseph Schoonover | Mentor | Fluid </a:t>
            </a:r>
            <a:r>
              <a:rPr lang="en-AU" sz="2400" dirty="0" err="1"/>
              <a:t>Numerics</a:t>
            </a:r>
            <a:endParaRPr lang="en-AU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DA73A-AE1F-4F27-9F65-4D4A8CE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Sprint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2A84-CB05-B9BF-46BE-CCF56563A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078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FA2C53-FC5A-E1C5-1CDB-A39B890FE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640" y="841151"/>
                <a:ext cx="6491476" cy="3674815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hlinkClick r:id="rId2"/>
                  </a:rPr>
                  <a:t>https://github.com/project-asgard/asgard</a:t>
                </a:r>
                <a:endParaRPr lang="en-US" sz="1600" dirty="0"/>
              </a:p>
              <a:p>
                <a:r>
                  <a:rPr lang="en-US" sz="1600" dirty="0"/>
                  <a:t>A high-dimensional PDE solver (up to 7D) for magnetically confined fusion energy problems.   </a:t>
                </a:r>
              </a:p>
              <a:p>
                <a:pPr lvl="1"/>
                <a:r>
                  <a:rPr lang="en-US" sz="1600" dirty="0"/>
                  <a:t>Also applicable to any problem involving high-dimensional PDE</a:t>
                </a:r>
              </a:p>
              <a:p>
                <a:r>
                  <a:rPr lang="en-US" sz="1600" dirty="0"/>
                  <a:t>Vlasov – Poisson Equation (Vlasov - 2D &amp; Poisson - 1D)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: a driving force term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: plasma distribution function</a:t>
                </a:r>
              </a:p>
              <a:p>
                <a:r>
                  <a:rPr lang="en-US" sz="1600" dirty="0"/>
                  <a:t>The early science goal for Perlmutter is a Vlasov - 6D &amp; Poisson - 3D problem of the sheath region involving plasma – material interaction. </a:t>
                </a:r>
              </a:p>
              <a:p>
                <a:r>
                  <a:rPr lang="en-US" sz="1600" dirty="0"/>
                  <a:t>Language: C++</a:t>
                </a:r>
              </a:p>
              <a:p>
                <a:r>
                  <a:rPr lang="en-US" sz="1600" dirty="0"/>
                  <a:t>Libraries: BLAS/cuBLAS/HDF5/cmake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FA2C53-FC5A-E1C5-1CDB-A39B890FE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40" y="841151"/>
                <a:ext cx="6491476" cy="3674815"/>
              </a:xfrm>
              <a:blipFill>
                <a:blip r:embed="rId3"/>
                <a:stretch>
                  <a:fillRect l="-1754" t="-2414" r="-1949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" descr="page10image24282096">
            <a:extLst>
              <a:ext uri="{FF2B5EF4-FFF2-40B4-BE49-F238E27FC236}">
                <a16:creationId xmlns:a16="http://schemas.microsoft.com/office/drawing/2014/main" id="{97CF848F-352E-CCD0-06A7-685A0F5E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2139702"/>
            <a:ext cx="1341267" cy="12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ge10image24294192">
            <a:extLst>
              <a:ext uri="{FF2B5EF4-FFF2-40B4-BE49-F238E27FC236}">
                <a16:creationId xmlns:a16="http://schemas.microsoft.com/office/drawing/2014/main" id="{65ED36F9-0BF5-107D-4B64-AFBC05DE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08" y="2139702"/>
            <a:ext cx="1370908" cy="12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05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Attended a GPU Hackathon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b="1" dirty="0"/>
              <a:t>Team Members</a:t>
            </a:r>
          </a:p>
          <a:p>
            <a:pPr lvl="1" algn="ctr"/>
            <a:r>
              <a:rPr lang="en-US" sz="1600" dirty="0"/>
              <a:t>ORNL – David Green, Tyler McDaniel, Ed D’Azevedo, Harry Hughes</a:t>
            </a:r>
          </a:p>
          <a:p>
            <a:pPr lvl="1" algn="ctr"/>
            <a:r>
              <a:rPr lang="en-US" sz="1600" dirty="0"/>
              <a:t>NERSC – Ozgur Cekmer, Brian Friesen</a:t>
            </a:r>
          </a:p>
          <a:p>
            <a:pPr lvl="1"/>
            <a:endParaRPr lang="en-US" sz="1600" dirty="0"/>
          </a:p>
          <a:p>
            <a:pPr algn="ctr"/>
            <a:r>
              <a:rPr lang="en-US" sz="1600" b="1" dirty="0"/>
              <a:t>Mentors</a:t>
            </a:r>
          </a:p>
          <a:p>
            <a:pPr lvl="1" algn="ctr"/>
            <a:r>
              <a:rPr lang="en-US" sz="1600" dirty="0"/>
              <a:t>NVIDIA – Max Katz</a:t>
            </a:r>
          </a:p>
          <a:p>
            <a:pPr lvl="1" algn="ctr"/>
            <a:r>
              <a:rPr lang="en-US" sz="1600" dirty="0"/>
              <a:t>HPE – Pierre Carrier</a:t>
            </a:r>
          </a:p>
          <a:p>
            <a:pPr lvl="1" algn="ctr"/>
            <a:r>
              <a:rPr lang="en-US" sz="1600" dirty="0"/>
              <a:t>NERSC – Hugo Brunie</a:t>
            </a:r>
          </a:p>
        </p:txBody>
      </p:sp>
    </p:spTree>
    <p:extLst>
      <p:ext uri="{BB962C8B-B14F-4D97-AF65-F5344CB8AC3E}">
        <p14:creationId xmlns:p14="http://schemas.microsoft.com/office/powerpoint/2010/main" val="197667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Entire code timeline – Nsight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275AD-0878-9001-39BE-080CA800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899"/>
            <a:ext cx="6858000" cy="2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Hackathon - Day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0D338-DB06-C53F-264C-E78E7C27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735" y="2124764"/>
            <a:ext cx="6736529" cy="220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9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8" y="881609"/>
            <a:ext cx="637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Hackathon - Day 4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ea typeface="Calibri"/>
              </a:rPr>
              <a:t>Main kernel for benchmark 6d problem: </a:t>
            </a:r>
            <a:r>
              <a:rPr lang="en-US" sz="1600" b="1" spc="-1" dirty="0">
                <a:solidFill>
                  <a:srgbClr val="000000"/>
                </a:solidFill>
                <a:ea typeface="Calibri"/>
              </a:rPr>
              <a:t>4x</a:t>
            </a:r>
            <a:r>
              <a:rPr lang="en-US" sz="1600" spc="-1" dirty="0">
                <a:solidFill>
                  <a:srgbClr val="000000"/>
                </a:solidFill>
                <a:ea typeface="Calibri"/>
              </a:rPr>
              <a:t> speedup (295ms → 73ms)</a:t>
            </a:r>
            <a:endParaRPr lang="en-US" sz="1600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ea typeface="Calibri"/>
              </a:rPr>
              <a:t>Stage inputs kernel: 300ms → 10ms by fixing launch parameters</a:t>
            </a:r>
            <a:endParaRPr lang="en-US" sz="16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0D338-DB06-C53F-264C-E78E7C272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5" y="2129339"/>
            <a:ext cx="6736529" cy="21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An Example Case: ASGarD 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0D338-DB06-C53F-264C-E78E7C272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5" y="2129339"/>
            <a:ext cx="6736529" cy="219309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D3BF79-1E96-D8D3-BABC-5DC92928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29987"/>
              </p:ext>
            </p:extLst>
          </p:nvPr>
        </p:nvGraphicFramePr>
        <p:xfrm>
          <a:off x="298479" y="692674"/>
          <a:ext cx="5842000" cy="81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364">
                  <a:extLst>
                    <a:ext uri="{9D8B030D-6E8A-4147-A177-3AD203B41FA5}">
                      <a16:colId xmlns:a16="http://schemas.microsoft.com/office/drawing/2014/main" val="3722648121"/>
                    </a:ext>
                  </a:extLst>
                </a:gridCol>
                <a:gridCol w="2510507">
                  <a:extLst>
                    <a:ext uri="{9D8B030D-6E8A-4147-A177-3AD203B41FA5}">
                      <a16:colId xmlns:a16="http://schemas.microsoft.com/office/drawing/2014/main" val="1984056231"/>
                    </a:ext>
                  </a:extLst>
                </a:gridCol>
                <a:gridCol w="811477">
                  <a:extLst>
                    <a:ext uri="{9D8B030D-6E8A-4147-A177-3AD203B41FA5}">
                      <a16:colId xmlns:a16="http://schemas.microsoft.com/office/drawing/2014/main" val="2157435548"/>
                    </a:ext>
                  </a:extLst>
                </a:gridCol>
                <a:gridCol w="827326">
                  <a:extLst>
                    <a:ext uri="{9D8B030D-6E8A-4147-A177-3AD203B41FA5}">
                      <a16:colId xmlns:a16="http://schemas.microsoft.com/office/drawing/2014/main" val="1122227126"/>
                    </a:ext>
                  </a:extLst>
                </a:gridCol>
                <a:gridCol w="827326">
                  <a:extLst>
                    <a:ext uri="{9D8B030D-6E8A-4147-A177-3AD203B41FA5}">
                      <a16:colId xmlns:a16="http://schemas.microsoft.com/office/drawing/2014/main" val="37463179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Problem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Kernels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A100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3302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C6, L4, D4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stage_inputs_kronmult_kernel (in ms)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12.02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4.02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2.99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16300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 err="1">
                          <a:effectLst/>
                        </a:rPr>
                        <a:t>prepare_kronmult</a:t>
                      </a:r>
                      <a:r>
                        <a:rPr lang="en-AU" sz="1200" u="none" strike="noStrike" dirty="0">
                          <a:effectLst/>
                        </a:rPr>
                        <a:t> ( in us)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142.34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62.08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2.29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6101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kronmult6_xbatched ( in ms)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83.72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52.71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1.59</a:t>
                      </a:r>
                      <a:endParaRPr lang="en-AU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3143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63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YandaSoft preliminary results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Gridding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2523-3588-2205-C88B-69F88B7F1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65" y="1276118"/>
            <a:ext cx="5702440" cy="32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8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YandaSoft preliminary results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Degridding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2523-3588-2205-C88B-69F88B7F1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65" y="1276118"/>
            <a:ext cx="5702440" cy="32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6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Roofline Analysis: YandaSoft preliminary results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298479" y="881609"/>
            <a:ext cx="618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Deconvolution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2523-3588-2205-C88B-69F88B7F1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65" y="1292834"/>
            <a:ext cx="5702439" cy="31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next meeting…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338574" y="881609"/>
            <a:ext cx="61867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do list &amp;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Solve the problems with </a:t>
            </a:r>
            <a:r>
              <a:rPr lang="en-US" sz="1600" dirty="0" err="1"/>
              <a:t>degridding</a:t>
            </a:r>
            <a:r>
              <a:rPr lang="en-US" sz="1600" dirty="0"/>
              <a:t>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these CUDA codes into 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Benchmarking code repo, build, test, develop protocols.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70C0"/>
                </a:solidFill>
              </a:rPr>
              <a:t>Convert the methods with OpenMP offload into HIP – OpenMP offload???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it possible to get the related metrics to construct rooflines with 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similar are the performance results of HIP &amp; CUDA (for the same kernel)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best way to convert CUDA into 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any HIP function that gives you the maximum value and an index?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163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sz="2500" dirty="0"/>
              <a:t>Introduction to GPU kernels of YandaSoft</a:t>
            </a:r>
          </a:p>
          <a:p>
            <a:pPr lvl="1"/>
            <a:r>
              <a:rPr lang="en-AU" sz="2200" dirty="0"/>
              <a:t>Convolution</a:t>
            </a:r>
          </a:p>
          <a:p>
            <a:pPr lvl="2"/>
            <a:r>
              <a:rPr lang="en-AU" sz="2200" dirty="0"/>
              <a:t>Gridding</a:t>
            </a:r>
          </a:p>
          <a:p>
            <a:pPr lvl="2"/>
            <a:r>
              <a:rPr lang="en-AU" sz="2200" dirty="0"/>
              <a:t>Degridding</a:t>
            </a:r>
          </a:p>
          <a:p>
            <a:pPr lvl="1"/>
            <a:r>
              <a:rPr lang="en-AU" sz="2200" dirty="0"/>
              <a:t>Deconvolution</a:t>
            </a:r>
          </a:p>
          <a:p>
            <a:pPr lvl="2"/>
            <a:r>
              <a:rPr lang="en-AU" sz="2200" dirty="0"/>
              <a:t>CLEAN</a:t>
            </a:r>
          </a:p>
          <a:p>
            <a:endParaRPr lang="en-AU" sz="2400" dirty="0"/>
          </a:p>
          <a:p>
            <a:r>
              <a:rPr lang="en-AU" sz="2500" dirty="0"/>
              <a:t>Introduction to Roofline Analysis</a:t>
            </a:r>
          </a:p>
          <a:p>
            <a:pPr lvl="1"/>
            <a:r>
              <a:rPr lang="en-AU" sz="2200" dirty="0"/>
              <a:t>Methodology</a:t>
            </a:r>
          </a:p>
          <a:p>
            <a:pPr lvl="1"/>
            <a:r>
              <a:rPr lang="en-AU" sz="2200" dirty="0"/>
              <a:t>A Sample Case: ASGarD</a:t>
            </a:r>
          </a:p>
          <a:p>
            <a:pPr lvl="1"/>
            <a:r>
              <a:rPr lang="en-AU" sz="2200" dirty="0"/>
              <a:t>Preliminary Results of YandaSoft</a:t>
            </a:r>
          </a:p>
          <a:p>
            <a:pPr lvl="2"/>
            <a:r>
              <a:rPr lang="en-AU" sz="2200" dirty="0"/>
              <a:t>Convolution</a:t>
            </a:r>
          </a:p>
          <a:p>
            <a:pPr lvl="3"/>
            <a:r>
              <a:rPr lang="en-AU" sz="2200" dirty="0"/>
              <a:t>Gridding</a:t>
            </a:r>
          </a:p>
          <a:p>
            <a:pPr lvl="3"/>
            <a:r>
              <a:rPr lang="en-AU" sz="2200" dirty="0"/>
              <a:t>Degridding</a:t>
            </a:r>
          </a:p>
          <a:p>
            <a:pPr lvl="2"/>
            <a:r>
              <a:rPr lang="en-AU" sz="2200" dirty="0"/>
              <a:t>Deconvolution</a:t>
            </a:r>
          </a:p>
          <a:p>
            <a:pPr lvl="3"/>
            <a:r>
              <a:rPr lang="en-AU" sz="2200" dirty="0"/>
              <a:t>CLEAN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DA73A-AE1F-4F27-9F65-4D4A8CE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2A84-CB05-B9BF-46BE-CCF56563A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315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800" dirty="0"/>
              <a:t>Section 1</a:t>
            </a:r>
          </a:p>
          <a:p>
            <a:pPr lvl="1"/>
            <a:r>
              <a:rPr lang="en-US" sz="2400" dirty="0"/>
              <a:t>An Introduction to the GPU kernels of YandaSoft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Goals for the GPU PACER Meeting</a:t>
            </a:r>
          </a:p>
          <a:p>
            <a:pPr lvl="1"/>
            <a:endParaRPr lang="en-US" sz="240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6D334A-5271-1FE8-2223-6E5CF877E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938484-8D65-8FC5-7A6F-B6C97A92D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46" y="987574"/>
            <a:ext cx="3429526" cy="35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0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89040" y="987572"/>
            <a:ext cx="3024336" cy="357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Current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CUDA</a:t>
            </a:r>
          </a:p>
          <a:p>
            <a:r>
              <a:rPr lang="en-US" dirty="0"/>
              <a:t>OpenMP offload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Target</a:t>
            </a:r>
          </a:p>
          <a:p>
            <a:r>
              <a:rPr lang="en-US" dirty="0"/>
              <a:t>C++</a:t>
            </a:r>
          </a:p>
          <a:p>
            <a:r>
              <a:rPr lang="en-US" b="1" dirty="0">
                <a:solidFill>
                  <a:srgbClr val="0070C0"/>
                </a:solidFill>
              </a:rPr>
              <a:t>HIP</a:t>
            </a:r>
          </a:p>
          <a:p>
            <a:r>
              <a:rPr lang="en-US" b="1" dirty="0">
                <a:solidFill>
                  <a:srgbClr val="0070C0"/>
                </a:solidFill>
              </a:rPr>
              <a:t>Performance optimization for the kernels</a:t>
            </a:r>
            <a:endParaRPr lang="en-AU" b="1" dirty="0">
              <a:solidFill>
                <a:srgbClr val="0070C0"/>
              </a:solidFill>
            </a:endParaRPr>
          </a:p>
          <a:p>
            <a:r>
              <a:rPr lang="en-US" dirty="0"/>
              <a:t>OpenMP offload?</a:t>
            </a:r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Introduction to the GPU Kernels of YandaSoft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6E61A3-0342-8C39-D18B-B304D24318E9}"/>
              </a:ext>
            </a:extLst>
          </p:cNvPr>
          <p:cNvSpPr txBox="1">
            <a:spLocks/>
          </p:cNvSpPr>
          <p:nvPr/>
        </p:nvSpPr>
        <p:spPr>
          <a:xfrm>
            <a:off x="188640" y="987573"/>
            <a:ext cx="3168352" cy="3456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•"/>
              <a:tabLst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/>
              <a:t>Convolution</a:t>
            </a:r>
          </a:p>
          <a:p>
            <a:r>
              <a:rPr lang="en-US" dirty="0"/>
              <a:t>Gridding</a:t>
            </a:r>
          </a:p>
          <a:p>
            <a:r>
              <a:rPr lang="en-US" dirty="0"/>
              <a:t>Degridding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b="1" dirty="0"/>
              <a:t>Deconvolution</a:t>
            </a:r>
          </a:p>
          <a:p>
            <a:r>
              <a:rPr lang="en-US" dirty="0"/>
              <a:t>Hogbom CLEAN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Operations</a:t>
            </a:r>
          </a:p>
          <a:p>
            <a:r>
              <a:rPr lang="en-US" dirty="0"/>
              <a:t>Matrix ops</a:t>
            </a:r>
          </a:p>
          <a:p>
            <a:r>
              <a:rPr lang="en-US" dirty="0"/>
              <a:t>Reductions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44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641" y="3291830"/>
                <a:ext cx="6480719" cy="12700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Visibility &amp; Intensity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𝑣𝑛</m:t>
                                </m:r>
                              </m:e>
                            </m:d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𝑑𝑚𝑑𝑛</m:t>
                        </m:r>
                      </m:e>
                    </m:nary>
                  </m:oMath>
                </a14:m>
                <a:endParaRPr lang="en-AU" b="0" dirty="0"/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AU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𝑣𝑛</m:t>
                                </m:r>
                              </m:e>
                            </m:d>
                          </m:e>
                        </m:d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𝑑𝑚𝑑𝑛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41" y="3291830"/>
                <a:ext cx="6480719" cy="1270029"/>
              </a:xfrm>
              <a:blipFill>
                <a:blip r:embed="rId2"/>
                <a:stretch>
                  <a:fillRect l="-2148" t="-20792" b="-40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Imaging Pipeline in Summary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E404-1AF5-DFFC-2F5D-26A1E2985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2" y="771550"/>
            <a:ext cx="4216817" cy="228410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E9C5AF3-118F-D2E7-E9F6-F9A7B7FFD736}"/>
              </a:ext>
            </a:extLst>
          </p:cNvPr>
          <p:cNvSpPr txBox="1">
            <a:spLocks/>
          </p:cNvSpPr>
          <p:nvPr/>
        </p:nvSpPr>
        <p:spPr>
          <a:xfrm>
            <a:off x="44624" y="4512339"/>
            <a:ext cx="6120680" cy="4951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•"/>
              <a:tabLst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dirty="0"/>
              <a:t>* Adapted from Figure 6.2 of Big Data of Astronomy, Chapter 6 - Processing data of correlation on GPU, Y. Zhu, J. Hou, Y. Song, Y. Zheng, T. Huang, H. Wu, 2020.</a:t>
            </a:r>
          </a:p>
          <a:p>
            <a:pPr marL="0" indent="0">
              <a:buFont typeface="Arial" pitchFamily="34" charset="0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236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" y="621443"/>
            <a:ext cx="2712690" cy="358574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CE287-0442-AB02-C120-DCC6ACEA3228}"/>
              </a:ext>
            </a:extLst>
          </p:cNvPr>
          <p:cNvSpPr txBox="1">
            <a:spLocks/>
          </p:cNvSpPr>
          <p:nvPr/>
        </p:nvSpPr>
        <p:spPr>
          <a:xfrm>
            <a:off x="3429000" y="750798"/>
            <a:ext cx="3168352" cy="3456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•"/>
              <a:tabLst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/>
              <a:t>Gridding</a:t>
            </a:r>
          </a:p>
          <a:p>
            <a:r>
              <a:rPr lang="en-US" sz="1600" dirty="0"/>
              <a:t>To utilize FFT, the visibility data must be transformed to a regular grid.</a:t>
            </a:r>
          </a:p>
          <a:p>
            <a:endParaRPr lang="en-US" sz="1600" dirty="0"/>
          </a:p>
          <a:p>
            <a:r>
              <a:rPr lang="en-US" sz="1600" dirty="0"/>
              <a:t>This method is called convolutional sampling.</a:t>
            </a:r>
          </a:p>
          <a:p>
            <a:endParaRPr lang="en-US" sz="1600" dirty="0"/>
          </a:p>
          <a:p>
            <a:r>
              <a:rPr lang="en-US" sz="1600" dirty="0"/>
              <a:t>The visibility data are sampled at discrete locations in a 2D space.</a:t>
            </a:r>
          </a:p>
          <a:p>
            <a:endParaRPr lang="en-US" sz="1600" dirty="0"/>
          </a:p>
          <a:p>
            <a:r>
              <a:rPr lang="en-US" sz="1600" dirty="0"/>
              <a:t>These data are then converted into a smooth function by convolving with a finite-size kernel.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701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" y="621443"/>
            <a:ext cx="2712690" cy="358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C52A0-D546-CFEF-6B75-BD45FC5C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87" y="621443"/>
            <a:ext cx="2509243" cy="3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Degridding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25" y="621443"/>
            <a:ext cx="2712690" cy="3585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C52A0-D546-CFEF-6B75-BD45FC5C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7425" y="621443"/>
            <a:ext cx="2503966" cy="3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1550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6B90C4CF-B0F5-4209-BE14-051D5664A28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8BDADB-6D93-4A13-AF72-C46E5440ED17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5CE4639B-3A2D-449B-AB61-7D12D1ACE1C8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5694E4-E1A9-4199-ADF1-7D36E7CCD99F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9BFB3A13-B0BA-469A-8174-381BAA559A3C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024568F6-A39F-42B5-877A-C19ADA39AE4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10C8F8A-A1AA-48F5-8FFE-2D49E38A1277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0B7DC6D-52C7-425A-87E6-F61D869AA87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2247</TotalTime>
  <Words>1322</Words>
  <Application>Microsoft Macintosh PowerPoint</Application>
  <PresentationFormat>Custom</PresentationFormat>
  <Paragraphs>253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An Introduction to the GPU kernels of YandaSoft</vt:lpstr>
      <vt:lpstr>Sprint Team</vt:lpstr>
      <vt:lpstr>Contents</vt:lpstr>
      <vt:lpstr>PowerPoint Presentation</vt:lpstr>
      <vt:lpstr>An Introduction to the GPU Kernels of YandaSoft</vt:lpstr>
      <vt:lpstr>Imaging Pipeline in Summary</vt:lpstr>
      <vt:lpstr>Convolution - Gridding</vt:lpstr>
      <vt:lpstr>Convolution - Gridding</vt:lpstr>
      <vt:lpstr>Convolution - Degridding</vt:lpstr>
      <vt:lpstr>Deconvolution – Hogbom’s CLEAN algorithm</vt:lpstr>
      <vt:lpstr>PowerPoint Presentation</vt:lpstr>
      <vt:lpstr>Roofline Analysis: Methodology</vt:lpstr>
      <vt:lpstr>Roofline Analysis: Methodology</vt:lpstr>
      <vt:lpstr>Roofline Analysis: Methodology</vt:lpstr>
      <vt:lpstr>Roofline Analysis: Methodology</vt:lpstr>
      <vt:lpstr>Roofline Analysis: Methodology</vt:lpstr>
      <vt:lpstr>Roofline Analysis: Methodology</vt:lpstr>
      <vt:lpstr>Roofline Analysis: Methodology</vt:lpstr>
      <vt:lpstr>Roofline Analysis: Methodology</vt:lpstr>
      <vt:lpstr>Roofline Analysis: An Example Case: ASGarD </vt:lpstr>
      <vt:lpstr>Roofline Analysis: An Example Case: ASGarD </vt:lpstr>
      <vt:lpstr>Roofline Analysis: An Example Case: ASGarD </vt:lpstr>
      <vt:lpstr>Roofline Analysis: An Example Case: ASGarD </vt:lpstr>
      <vt:lpstr>Roofline Analysis: An Example Case: ASGarD </vt:lpstr>
      <vt:lpstr>Roofline Analysis: An Example Case: ASGarD </vt:lpstr>
      <vt:lpstr>Roofline Analysis: YandaSoft preliminary results</vt:lpstr>
      <vt:lpstr>Roofline Analysis: YandaSoft preliminary results</vt:lpstr>
      <vt:lpstr>Roofline Analysis: YandaSoft preliminary results</vt:lpstr>
      <vt:lpstr>The next meeting…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a CSIRO branded template</dc:title>
  <dc:creator>Cekmer, Ozgur (S&amp;A, Kensington WA)</dc:creator>
  <cp:lastModifiedBy>Cekmer, Ozgur (S&amp;A, Kensington WA)</cp:lastModifiedBy>
  <cp:revision>20</cp:revision>
  <dcterms:created xsi:type="dcterms:W3CDTF">2022-05-30T11:29:08Z</dcterms:created>
  <dcterms:modified xsi:type="dcterms:W3CDTF">2022-09-05T12:52:07Z</dcterms:modified>
</cp:coreProperties>
</file>